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(5393,0 тыс. руб.)</c:v>
                </c:pt>
                <c:pt idx="1">
                  <c:v>Налог на совокупный доход (18,6 тыс. руб.)</c:v>
                </c:pt>
                <c:pt idx="2">
                  <c:v>Налог на имущество физических лиц (310,0 тыс. руб.)</c:v>
                </c:pt>
                <c:pt idx="3">
                  <c:v>Земельный налог (450,0 тыс. руб.)</c:v>
                </c:pt>
                <c:pt idx="4">
                  <c:v>Государственная пошлина (105,0 тыс. руб.)</c:v>
                </c:pt>
                <c:pt idx="5">
                  <c:v>Доходы от использования имущества, находящегося в муницпальной собственности 150,0 тыс. руб.)</c:v>
                </c:pt>
                <c:pt idx="6">
                  <c:v>Штрафы, санкции, возмещение ущерба (6,0 тыс. руб.)</c:v>
                </c:pt>
                <c:pt idx="7">
                  <c:v>Дотации (36 919,8 тыс. руб.)</c:v>
                </c:pt>
                <c:pt idx="8">
                  <c:v>Субвенции (843,0 тыс. руб.)</c:v>
                </c:pt>
                <c:pt idx="9">
                  <c:v>Иные безвозмездные поступления (4759,7 тыс. руб.)</c:v>
                </c:pt>
                <c:pt idx="10">
                  <c:v>Прочие безвозмездные поступления в бюджеты сельских поселений (494,5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5393</c:v>
                </c:pt>
                <c:pt idx="1">
                  <c:v>18.600000000000001</c:v>
                </c:pt>
                <c:pt idx="2">
                  <c:v>310</c:v>
                </c:pt>
                <c:pt idx="3">
                  <c:v>450</c:v>
                </c:pt>
                <c:pt idx="4">
                  <c:v>105</c:v>
                </c:pt>
                <c:pt idx="5">
                  <c:v>150</c:v>
                </c:pt>
                <c:pt idx="6">
                  <c:v>6</c:v>
                </c:pt>
                <c:pt idx="7">
                  <c:v>36919.800000000003</c:v>
                </c:pt>
                <c:pt idx="8">
                  <c:v>843</c:v>
                </c:pt>
                <c:pt idx="9">
                  <c:v>4759.7</c:v>
                </c:pt>
                <c:pt idx="10">
                  <c:v>494.5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1520468581815136"/>
          <c:y val="0.10851521548110818"/>
          <c:w val="0.56959051453299359"/>
          <c:h val="0.5155321125935502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/>
              <a:t>% исполнения по итогам </a:t>
            </a:r>
            <a:r>
              <a:rPr lang="ru-RU" dirty="0" smtClean="0"/>
              <a:t>2015г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Штрафы, санкции, возмещение ущерба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Иные межбюджетные трансферты</c:v>
                </c:pt>
                <c:pt idx="10">
                  <c:v>Прочие безвозмездные поступления в бюджеты сельских поселений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107.3</c:v>
                </c:pt>
                <c:pt idx="1">
                  <c:v>100</c:v>
                </c:pt>
                <c:pt idx="2">
                  <c:v>111.1</c:v>
                </c:pt>
                <c:pt idx="3">
                  <c:v>83</c:v>
                </c:pt>
                <c:pt idx="4">
                  <c:v>103.6</c:v>
                </c:pt>
                <c:pt idx="5">
                  <c:v>123.9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5380608"/>
        <c:axId val="75382144"/>
      </c:barChart>
      <c:catAx>
        <c:axId val="75380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5382144"/>
        <c:crosses val="autoZero"/>
        <c:auto val="1"/>
        <c:lblAlgn val="ctr"/>
        <c:lblOffset val="100"/>
        <c:noMultiLvlLbl val="1"/>
      </c:catAx>
      <c:valAx>
        <c:axId val="753821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538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Лист1!$A$2:$A$16</c:f>
              <c:strCache>
                <c:ptCount val="15"/>
                <c:pt idx="0">
                  <c:v>Глава администрации (1 785,9 тыс. руб.)</c:v>
                </c:pt>
                <c:pt idx="1">
                  <c:v>Функционирование местной администрации (17625,8 тыс. руб.)</c:v>
                </c:pt>
                <c:pt idx="2">
                  <c:v>Резервный фонд (26,00 тыс. руб.)</c:v>
                </c:pt>
                <c:pt idx="3">
                  <c:v>Содержание МКУ "Хозяйсвенно-эксплуатационная служба сп.Саранпауль" (13381,0 тыс. руб.)</c:v>
                </c:pt>
                <c:pt idx="4">
                  <c:v>Другие общегосударственные вопросы (1061,6 тыс. руб.)</c:v>
                </c:pt>
                <c:pt idx="5">
                  <c:v>Национальная оборона: содержание специпалиста ВУС (741,0 тыс. руб.)</c:v>
                </c:pt>
                <c:pt idx="6">
                  <c:v>Государственная регистрация актов гражданского состояния (102,0 тыс. руб.)</c:v>
                </c:pt>
                <c:pt idx="7">
                  <c:v>Защита населения и территорий от ЧС природного и техногенного характера: отопление пожарных емкостей (746,8 тыс.руб.)</c:v>
                </c:pt>
                <c:pt idx="8">
                  <c:v>Другие вопросы в области национальной безопасности и правоохранительной деятельности (34,7 тыс. руб.)</c:v>
                </c:pt>
                <c:pt idx="9">
                  <c:v>Общеэкономические вопросы: общественные работы (2775,2 тыс.руб.)</c:v>
                </c:pt>
                <c:pt idx="10">
                  <c:v>Содержание дорог (3217,5 тыс. руб.)</c:v>
                </c:pt>
                <c:pt idx="11">
                  <c:v>Оплата интернета (385,1 тыс. руб.)</c:v>
                </c:pt>
                <c:pt idx="12">
                  <c:v>Жилищно-коммунальное хозяйство: субсидии ЖКХ и подготовка к ОЗП (8015,5 тыс. руб.)</c:v>
                </c:pt>
                <c:pt idx="13">
                  <c:v>Социальная политика: пенсия (180,0 тыс. руб.)</c:v>
                </c:pt>
                <c:pt idx="14">
                  <c:v>Межбюджетные трансферты: передача полномочий в Березовский район  (37,6 тыс. руб.)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1785.9</c:v>
                </c:pt>
                <c:pt idx="1">
                  <c:v>17625.8</c:v>
                </c:pt>
                <c:pt idx="2">
                  <c:v>26</c:v>
                </c:pt>
                <c:pt idx="3">
                  <c:v>13381</c:v>
                </c:pt>
                <c:pt idx="4">
                  <c:v>1061.5999999999999</c:v>
                </c:pt>
                <c:pt idx="5">
                  <c:v>741</c:v>
                </c:pt>
                <c:pt idx="6">
                  <c:v>102</c:v>
                </c:pt>
                <c:pt idx="7">
                  <c:v>746.8</c:v>
                </c:pt>
                <c:pt idx="8">
                  <c:v>34.700000000000003</c:v>
                </c:pt>
                <c:pt idx="9">
                  <c:v>2775.2</c:v>
                </c:pt>
                <c:pt idx="10">
                  <c:v>3217.5</c:v>
                </c:pt>
                <c:pt idx="11">
                  <c:v>385.1</c:v>
                </c:pt>
                <c:pt idx="12" formatCode="#,##0.00">
                  <c:v>8015.5</c:v>
                </c:pt>
                <c:pt idx="13">
                  <c:v>180</c:v>
                </c:pt>
                <c:pt idx="14">
                  <c:v>37.6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77440"/>
        <c:axId val="22075648"/>
        <c:axId val="0"/>
      </c:bar3DChart>
      <c:valAx>
        <c:axId val="220756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2077440"/>
        <c:crosses val="autoZero"/>
        <c:crossBetween val="between"/>
      </c:valAx>
      <c:catAx>
        <c:axId val="220774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207564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2015г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Резервный фонд </c:v>
                </c:pt>
                <c:pt idx="3">
                  <c:v>Содержание МКУ "Хозяйсвенно-эксплуатационная служба сп.Саранпауль"</c:v>
                </c:pt>
                <c:pt idx="4">
                  <c:v>Другие общегосударственные вопросы </c:v>
                </c:pt>
                <c:pt idx="5">
                  <c:v>Национальная оборона: содержание специпалиста ВУС </c:v>
                </c:pt>
                <c:pt idx="6">
                  <c:v>Государственная регистрация актов гражданского состояния </c:v>
                </c:pt>
                <c:pt idx="7">
                  <c:v>Защита населения и территорий от ЧС природного и техногенного характера: отопление пожарных емкостей </c:v>
                </c:pt>
                <c:pt idx="8">
                  <c:v>Другие вопросы в области национальной безопасности и правоохранительной деятельности</c:v>
                </c:pt>
                <c:pt idx="9">
                  <c:v>Общеэкономические вопросы: общественные работы </c:v>
                </c:pt>
                <c:pt idx="10">
                  <c:v>Содержание дорог </c:v>
                </c:pt>
                <c:pt idx="11">
                  <c:v>Оплата интернета </c:v>
                </c:pt>
                <c:pt idx="12">
                  <c:v>Жилищно-коммунальное хозяйство: субсидии ЖКХ и подготовка к ОЗП </c:v>
                </c:pt>
                <c:pt idx="13">
                  <c:v>Социальная политика: пенсия </c:v>
                </c:pt>
                <c:pt idx="14">
                  <c:v>Межбюджетные трансферты: передача полномочий в Березовский район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100</c:v>
                </c:pt>
                <c:pt idx="1">
                  <c:v>98.08</c:v>
                </c:pt>
                <c:pt idx="2">
                  <c:v>100</c:v>
                </c:pt>
                <c:pt idx="3">
                  <c:v>97.93</c:v>
                </c:pt>
                <c:pt idx="4">
                  <c:v>96.2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90.49</c:v>
                </c:pt>
                <c:pt idx="9">
                  <c:v>98.26</c:v>
                </c:pt>
                <c:pt idx="10">
                  <c:v>100</c:v>
                </c:pt>
                <c:pt idx="11">
                  <c:v>98.26</c:v>
                </c:pt>
                <c:pt idx="12">
                  <c:v>91.33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4822400"/>
        <c:axId val="74823936"/>
      </c:barChart>
      <c:catAx>
        <c:axId val="74822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4823936"/>
        <c:crosses val="autoZero"/>
        <c:auto val="1"/>
        <c:lblAlgn val="ctr"/>
        <c:lblOffset val="100"/>
        <c:noMultiLvlLbl val="1"/>
      </c:catAx>
      <c:valAx>
        <c:axId val="74823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482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Подготовка к ОЗП 2015-2016гг.</c:v>
                </c:pt>
                <c:pt idx="5">
                  <c:v>Межбюджетные трансферты, передаваемые бюджетам поселений для компенсации дополнительных расходов (Организация деятельности молодежных трудовых отрядов)</c:v>
                </c:pt>
                <c:pt idx="6">
                  <c:v>Прочие безвозмездные поступления в бюджеты сельских поселений (Организация мероприятий приуроченных к 70-летию победы в ВОВ)</c:v>
                </c:pt>
                <c:pt idx="7">
                  <c:v>Прочие безвозмездные поступления в бюджеты сельских поселений (Обустройство спортивной площадки в д.Ломбовож)</c:v>
                </c:pt>
                <c:pt idx="8">
                  <c:v>Прочие безвозмездные поступления в бюджеты сельских поселений (Создание общественных формирований правоохранительной направленности)</c:v>
                </c:pt>
                <c:pt idx="9">
                  <c:v>Межбюджетные трансферты, передаваемые бюджетам поселений для компенсации дополнительных расходов</c:v>
                </c:pt>
                <c:pt idx="10">
                  <c:v>Прочие безвозмездные поступления в бюджеты сельских поселений (Компенсация выпадающих доходы по аренде и продажи земли)</c:v>
                </c:pt>
                <c:pt idx="11">
                  <c:v>Прочие безвозмездные поступления в бюджеты сельских поселений (за 2 место в конкурсе «Чистый поселок» 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36919.800000000003</c:v>
                </c:pt>
                <c:pt idx="1">
                  <c:v>102</c:v>
                </c:pt>
                <c:pt idx="2">
                  <c:v>741</c:v>
                </c:pt>
                <c:pt idx="3">
                  <c:v>2059.1</c:v>
                </c:pt>
                <c:pt idx="4">
                  <c:v>1465.2</c:v>
                </c:pt>
                <c:pt idx="5">
                  <c:v>564.20000000000005</c:v>
                </c:pt>
                <c:pt idx="6">
                  <c:v>194.5</c:v>
                </c:pt>
                <c:pt idx="7">
                  <c:v>300</c:v>
                </c:pt>
                <c:pt idx="8">
                  <c:v>34.700000000000003</c:v>
                </c:pt>
                <c:pt idx="9">
                  <c:v>290</c:v>
                </c:pt>
                <c:pt idx="10">
                  <c:v>332.6</c:v>
                </c:pt>
                <c:pt idx="11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157568"/>
        <c:axId val="22168704"/>
      </c:barChart>
      <c:catAx>
        <c:axId val="2215756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22168704"/>
        <c:crosses val="autoZero"/>
        <c:auto val="1"/>
        <c:lblAlgn val="ctr"/>
        <c:lblOffset val="100"/>
        <c:noMultiLvlLbl val="0"/>
      </c:catAx>
      <c:valAx>
        <c:axId val="22168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15756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</a:t>
            </a:r>
            <a:r>
              <a:rPr lang="ru-RU" dirty="0" smtClean="0"/>
              <a:t>2015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143116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49449,6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50115,7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666,10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Доходы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8561926"/>
              </p:ext>
            </p:extLst>
          </p:nvPr>
        </p:nvGraphicFramePr>
        <p:xfrm>
          <a:off x="179512" y="1700808"/>
          <a:ext cx="87849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021926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0920466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2838396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4611054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586</TotalTime>
  <Words>96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86</cp:revision>
  <dcterms:modified xsi:type="dcterms:W3CDTF">2016-01-25T09:56:41Z</dcterms:modified>
</cp:coreProperties>
</file>